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2" r:id="rId7"/>
    <p:sldId id="266" r:id="rId8"/>
    <p:sldId id="263" r:id="rId9"/>
    <p:sldId id="264" r:id="rId10"/>
    <p:sldId id="265"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A50"/>
    <a:srgbClr val="FF4E45"/>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94660"/>
  </p:normalViewPr>
  <p:slideViewPr>
    <p:cSldViewPr snapToGrid="0" snapToObjects="1">
      <p:cViewPr varScale="1">
        <p:scale>
          <a:sx n="78" d="100"/>
          <a:sy n="78" d="100"/>
        </p:scale>
        <p:origin x="1618" y="5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F7A9C1-DF0E-492A-8D56-FF3DCE0D6792}" type="datetimeFigureOut">
              <a:rPr lang="en-IN" smtClean="0"/>
              <a:t>14-10-2025</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C1A6CA-F8CE-4F80-AC58-4DF15A3BFE8F}" type="slidenum">
              <a:rPr lang="en-IN" smtClean="0"/>
              <a:t>‹#›</a:t>
            </a:fld>
            <a:endParaRPr lang="en-IN"/>
          </a:p>
        </p:txBody>
      </p:sp>
    </p:spTree>
    <p:extLst>
      <p:ext uri="{BB962C8B-B14F-4D97-AF65-F5344CB8AC3E}">
        <p14:creationId xmlns:p14="http://schemas.microsoft.com/office/powerpoint/2010/main" val="27917226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AC1A6CA-F8CE-4F80-AC58-4DF15A3BFE8F}" type="slidenum">
              <a:rPr lang="en-IN" smtClean="0"/>
              <a:t>8</a:t>
            </a:fld>
            <a:endParaRPr lang="en-IN"/>
          </a:p>
        </p:txBody>
      </p:sp>
    </p:spTree>
    <p:extLst>
      <p:ext uri="{BB962C8B-B14F-4D97-AF65-F5344CB8AC3E}">
        <p14:creationId xmlns:p14="http://schemas.microsoft.com/office/powerpoint/2010/main" val="36392298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AC1A6CA-F8CE-4F80-AC58-4DF15A3BFE8F}" type="slidenum">
              <a:rPr lang="en-IN" smtClean="0"/>
              <a:t>9</a:t>
            </a:fld>
            <a:endParaRPr lang="en-IN"/>
          </a:p>
        </p:txBody>
      </p:sp>
    </p:spTree>
    <p:extLst>
      <p:ext uri="{BB962C8B-B14F-4D97-AF65-F5344CB8AC3E}">
        <p14:creationId xmlns:p14="http://schemas.microsoft.com/office/powerpoint/2010/main" val="41742932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10/14/2025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10/14/2025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10/14/2025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10/14/2025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10/14/2025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10/14/2025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10/14/2025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10/14/2025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10/14/2025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10/14/2025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10/14/2025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10/14/2025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hemeOverride" Target="../theme/themeOverride1.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8204" y="1467978"/>
            <a:ext cx="8229600" cy="1143000"/>
          </a:xfrm>
        </p:spPr>
        <p:txBody>
          <a:bodyPr>
            <a:normAutofit fontScale="90000"/>
          </a:bodyPr>
          <a:lstStyle/>
          <a:p>
            <a:r>
              <a:rPr dirty="0">
                <a:solidFill>
                  <a:srgbClr val="1E1E1E"/>
                </a:solidFill>
              </a:rPr>
              <a:t>YouTube Data Trend &amp; Activity Analysis</a:t>
            </a:r>
            <a:r>
              <a:rPr lang="en-US" dirty="0">
                <a:solidFill>
                  <a:srgbClr val="1E1E1E"/>
                </a:solidFill>
              </a:rPr>
              <a:t> </a:t>
            </a:r>
            <a:r>
              <a:rPr dirty="0">
                <a:solidFill>
                  <a:srgbClr val="1E1E1E"/>
                </a:solidFill>
              </a:rPr>
              <a:t>Project</a:t>
            </a:r>
            <a:br>
              <a:rPr lang="en-US" dirty="0">
                <a:solidFill>
                  <a:srgbClr val="1E1E1E"/>
                </a:solidFill>
              </a:rPr>
            </a:br>
            <a:endParaRPr dirty="0">
              <a:solidFill>
                <a:srgbClr val="1E1E1E"/>
              </a:solidFill>
            </a:endParaRPr>
          </a:p>
        </p:txBody>
      </p:sp>
      <p:sp>
        <p:nvSpPr>
          <p:cNvPr id="3" name="Content Placeholder 2"/>
          <p:cNvSpPr>
            <a:spLocks noGrp="1"/>
          </p:cNvSpPr>
          <p:nvPr>
            <p:ph idx="1"/>
          </p:nvPr>
        </p:nvSpPr>
        <p:spPr>
          <a:xfrm>
            <a:off x="457200" y="2756156"/>
            <a:ext cx="8229600" cy="3837039"/>
          </a:xfrm>
        </p:spPr>
        <p:txBody>
          <a:bodyPr>
            <a:normAutofit lnSpcReduction="10000"/>
          </a:bodyPr>
          <a:lstStyle/>
          <a:p>
            <a:r>
              <a:rPr lang="en-US" sz="1800" dirty="0">
                <a:solidFill>
                  <a:srgbClr val="323232"/>
                </a:solidFill>
              </a:rPr>
              <a:t>Group Name: YT TrendTrackers</a:t>
            </a:r>
          </a:p>
          <a:p>
            <a:r>
              <a:rPr lang="en-US" sz="1800" dirty="0">
                <a:solidFill>
                  <a:srgbClr val="323232"/>
                </a:solidFill>
              </a:rPr>
              <a:t>Group Members: Suhail, Laxmi &amp; Deelip</a:t>
            </a:r>
          </a:p>
          <a:p>
            <a:r>
              <a:rPr sz="1800" dirty="0">
                <a:solidFill>
                  <a:srgbClr val="323232"/>
                </a:solidFill>
              </a:rPr>
              <a:t>Objective: Analyze YouTube trending data to understand content performance</a:t>
            </a:r>
            <a:r>
              <a:rPr lang="en-US" sz="1800" dirty="0">
                <a:solidFill>
                  <a:srgbClr val="323232"/>
                </a:solidFill>
              </a:rPr>
              <a:t>, video trend, relation between views &amp; likes &amp; comment, audience</a:t>
            </a:r>
            <a:r>
              <a:rPr sz="1800" dirty="0">
                <a:solidFill>
                  <a:srgbClr val="323232"/>
                </a:solidFill>
              </a:rPr>
              <a:t> engagement</a:t>
            </a:r>
            <a:r>
              <a:rPr lang="en-US" sz="1800" dirty="0">
                <a:solidFill>
                  <a:srgbClr val="323232"/>
                </a:solidFill>
              </a:rPr>
              <a:t> and Creator activity.</a:t>
            </a:r>
            <a:endParaRPr sz="1800" dirty="0">
              <a:solidFill>
                <a:srgbClr val="323232"/>
              </a:solidFill>
            </a:endParaRPr>
          </a:p>
          <a:p>
            <a:r>
              <a:rPr sz="1800" dirty="0">
                <a:solidFill>
                  <a:srgbClr val="323232"/>
                </a:solidFill>
              </a:rPr>
              <a:t>Dataset:</a:t>
            </a:r>
            <a:r>
              <a:rPr lang="en-US" sz="1800" dirty="0">
                <a:solidFill>
                  <a:srgbClr val="323232"/>
                </a:solidFill>
              </a:rPr>
              <a:t> 3 Publish Countries |</a:t>
            </a:r>
            <a:r>
              <a:rPr sz="1800" dirty="0">
                <a:solidFill>
                  <a:srgbClr val="323232"/>
                </a:solidFill>
              </a:rPr>
              <a:t> 37K Videos | 6K Channels | 3.57 Trillion Views | 95B Likes | 2.24B Comments</a:t>
            </a:r>
            <a:r>
              <a:rPr lang="en-US" sz="1800" dirty="0">
                <a:solidFill>
                  <a:srgbClr val="323232"/>
                </a:solidFill>
              </a:rPr>
              <a:t> | 120 Trending Countries | 15 Videos Category | Video Publish Date | Video Trending Date | Channel Publish date | Channel Subscriber Count | Channel View &amp; Like Count ETC.</a:t>
            </a:r>
            <a:endParaRPr sz="1800" dirty="0">
              <a:solidFill>
                <a:srgbClr val="323232"/>
              </a:solidFill>
            </a:endParaRPr>
          </a:p>
          <a:p>
            <a:r>
              <a:rPr lang="en-US" sz="1800" dirty="0">
                <a:solidFill>
                  <a:srgbClr val="323232"/>
                </a:solidFill>
              </a:rPr>
              <a:t>Time Period: Oct-2024 To Dec-2025.</a:t>
            </a:r>
          </a:p>
          <a:p>
            <a:r>
              <a:rPr sz="1800" dirty="0">
                <a:solidFill>
                  <a:srgbClr val="323232"/>
                </a:solidFill>
              </a:rPr>
              <a:t>Tools: </a:t>
            </a:r>
            <a:r>
              <a:rPr lang="en-US" sz="1800" dirty="0">
                <a:solidFill>
                  <a:srgbClr val="323232"/>
                </a:solidFill>
              </a:rPr>
              <a:t>Python(For Data Cleaning &amp; ETL Process).</a:t>
            </a:r>
          </a:p>
          <a:p>
            <a:r>
              <a:rPr lang="en-US" sz="1800" dirty="0">
                <a:solidFill>
                  <a:srgbClr val="323232"/>
                </a:solidFill>
              </a:rPr>
              <a:t>SQL Server(To Perform Exploratory Data Analysis).</a:t>
            </a:r>
          </a:p>
          <a:p>
            <a:r>
              <a:rPr lang="en-US" sz="1800" dirty="0">
                <a:solidFill>
                  <a:srgbClr val="323232"/>
                </a:solidFill>
              </a:rPr>
              <a:t>Power BI(To Perform Dax Queries &amp; For Doing Visualization).</a:t>
            </a:r>
          </a:p>
          <a:p>
            <a:endParaRPr sz="1800" dirty="0">
              <a:solidFill>
                <a:srgbClr val="323232"/>
              </a:solidFill>
            </a:endParaRPr>
          </a:p>
        </p:txBody>
      </p:sp>
      <p:sp>
        <p:nvSpPr>
          <p:cNvPr id="4" name="Rectangle: Rounded Corners 3">
            <a:extLst>
              <a:ext uri="{FF2B5EF4-FFF2-40B4-BE49-F238E27FC236}">
                <a16:creationId xmlns:a16="http://schemas.microsoft.com/office/drawing/2014/main" id="{70CCD336-E99D-EC45-0AEE-23F61EEF2974}"/>
              </a:ext>
            </a:extLst>
          </p:cNvPr>
          <p:cNvSpPr/>
          <p:nvPr/>
        </p:nvSpPr>
        <p:spPr>
          <a:xfrm>
            <a:off x="-1" y="1129916"/>
            <a:ext cx="9144000" cy="1325562"/>
          </a:xfrm>
          <a:prstGeom prst="roundRect">
            <a:avLst/>
          </a:prstGeom>
          <a:solidFill>
            <a:srgbClr val="C00000">
              <a:alpha val="49804"/>
            </a:srgbClr>
          </a:solidFill>
          <a:effectLst>
            <a:outerShdw blurRad="508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a:p>
        </p:txBody>
      </p:sp>
      <p:sp>
        <p:nvSpPr>
          <p:cNvPr id="5" name="Rectangle: Diagonal Corners Rounded 4">
            <a:extLst>
              <a:ext uri="{FF2B5EF4-FFF2-40B4-BE49-F238E27FC236}">
                <a16:creationId xmlns:a16="http://schemas.microsoft.com/office/drawing/2014/main" id="{B94FDA46-80B5-1FA8-AC30-B9FB71D5ADCA}"/>
              </a:ext>
            </a:extLst>
          </p:cNvPr>
          <p:cNvSpPr/>
          <p:nvPr/>
        </p:nvSpPr>
        <p:spPr>
          <a:xfrm>
            <a:off x="0" y="0"/>
            <a:ext cx="9143999" cy="984738"/>
          </a:xfrm>
          <a:prstGeom prst="round2Diag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Project Overview</a:t>
            </a:r>
            <a:endParaRPr lang="en-IN" sz="3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CA52594-7F66-87B6-7023-8FFC2EE48637}"/>
              </a:ext>
            </a:extLst>
          </p:cNvPr>
          <p:cNvSpPr txBox="1"/>
          <p:nvPr/>
        </p:nvSpPr>
        <p:spPr>
          <a:xfrm rot="19336889">
            <a:off x="-138756" y="3128857"/>
            <a:ext cx="8947354" cy="1107996"/>
          </a:xfrm>
          <a:prstGeom prst="rect">
            <a:avLst/>
          </a:prstGeom>
          <a:noFill/>
          <a:effectLst>
            <a:outerShdw blurRad="50800" dist="50800" dir="5400000" algn="ctr" rotWithShape="0">
              <a:srgbClr val="000000"/>
            </a:outerShdw>
          </a:effectLst>
        </p:spPr>
        <p:txBody>
          <a:bodyPr wrap="square" rtlCol="0">
            <a:spAutoFit/>
          </a:bodyPr>
          <a:lstStyle/>
          <a:p>
            <a:pPr algn="ctr"/>
            <a:r>
              <a:rPr lang="en-US" sz="6600" dirty="0">
                <a:solidFill>
                  <a:schemeClr val="tx1">
                    <a:alpha val="15000"/>
                  </a:schemeClr>
                </a:solidFill>
                <a:latin typeface="Segoe UI" panose="020B0502040204020203" pitchFamily="34" charset="0"/>
                <a:cs typeface="Segoe UI" panose="020B0502040204020203" pitchFamily="34" charset="0"/>
              </a:rPr>
              <a:t>YT Trend Trackers</a:t>
            </a:r>
            <a:endParaRPr lang="en-IN" sz="6600" dirty="0">
              <a:solidFill>
                <a:schemeClr val="tx1">
                  <a:alpha val="15000"/>
                </a:schemeClr>
              </a:solidFill>
              <a:latin typeface="Segoe UI" panose="020B0502040204020203" pitchFamily="34" charset="0"/>
              <a:cs typeface="Segoe UI" panose="020B0502040204020203" pitchFamily="34" charset="0"/>
            </a:endParaRPr>
          </a:p>
        </p:txBody>
      </p:sp>
      <p:sp>
        <p:nvSpPr>
          <p:cNvPr id="3" name="Content Placeholder 2"/>
          <p:cNvSpPr>
            <a:spLocks noGrp="1"/>
          </p:cNvSpPr>
          <p:nvPr>
            <p:ph idx="1"/>
          </p:nvPr>
        </p:nvSpPr>
        <p:spPr>
          <a:xfrm>
            <a:off x="457200" y="1885337"/>
            <a:ext cx="8229600" cy="2824315"/>
          </a:xfrm>
        </p:spPr>
        <p:txBody>
          <a:bodyPr/>
          <a:lstStyle/>
          <a:p>
            <a:r>
              <a:rPr sz="1800" dirty="0">
                <a:solidFill>
                  <a:srgbClr val="323232"/>
                </a:solidFill>
              </a:rPr>
              <a:t>• Focus on high-engagement categories (Science</a:t>
            </a:r>
            <a:r>
              <a:rPr lang="en-US" sz="1800" dirty="0">
                <a:solidFill>
                  <a:srgbClr val="323232"/>
                </a:solidFill>
              </a:rPr>
              <a:t> &amp; Technology</a:t>
            </a:r>
            <a:r>
              <a:rPr sz="1800" dirty="0">
                <a:solidFill>
                  <a:srgbClr val="323232"/>
                </a:solidFill>
              </a:rPr>
              <a:t>, Gaming, Education</a:t>
            </a:r>
            <a:r>
              <a:rPr lang="en-US" sz="1800" dirty="0">
                <a:solidFill>
                  <a:srgbClr val="323232"/>
                </a:solidFill>
              </a:rPr>
              <a:t> and Pets &amp; Animals</a:t>
            </a:r>
            <a:r>
              <a:rPr sz="1800" dirty="0">
                <a:solidFill>
                  <a:srgbClr val="323232"/>
                </a:solidFill>
              </a:rPr>
              <a:t>).</a:t>
            </a:r>
          </a:p>
          <a:p>
            <a:r>
              <a:rPr sz="1800" dirty="0">
                <a:solidFill>
                  <a:srgbClr val="323232"/>
                </a:solidFill>
              </a:rPr>
              <a:t>• Maintain consistent upload schedule</a:t>
            </a:r>
            <a:r>
              <a:rPr lang="en-US" sz="1800" dirty="0">
                <a:solidFill>
                  <a:srgbClr val="323232"/>
                </a:solidFill>
              </a:rPr>
              <a:t> for growth</a:t>
            </a:r>
            <a:r>
              <a:rPr sz="1800" dirty="0">
                <a:solidFill>
                  <a:srgbClr val="323232"/>
                </a:solidFill>
              </a:rPr>
              <a:t>.</a:t>
            </a:r>
          </a:p>
          <a:p>
            <a:r>
              <a:rPr sz="1800" dirty="0">
                <a:solidFill>
                  <a:srgbClr val="323232"/>
                </a:solidFill>
              </a:rPr>
              <a:t>• </a:t>
            </a:r>
            <a:r>
              <a:rPr lang="en-US" sz="1800" dirty="0">
                <a:solidFill>
                  <a:srgbClr val="323232"/>
                </a:solidFill>
              </a:rPr>
              <a:t>Leverage</a:t>
            </a:r>
            <a:r>
              <a:rPr sz="1800" dirty="0">
                <a:solidFill>
                  <a:srgbClr val="323232"/>
                </a:solidFill>
              </a:rPr>
              <a:t> regional audience patterns</a:t>
            </a:r>
            <a:r>
              <a:rPr lang="en-US" sz="1800" dirty="0">
                <a:solidFill>
                  <a:srgbClr val="323232"/>
                </a:solidFill>
              </a:rPr>
              <a:t> to target specific audiences.</a:t>
            </a:r>
            <a:endParaRPr sz="1800" dirty="0">
              <a:solidFill>
                <a:srgbClr val="323232"/>
              </a:solidFill>
            </a:endParaRPr>
          </a:p>
          <a:p>
            <a:r>
              <a:rPr sz="1800" dirty="0">
                <a:solidFill>
                  <a:srgbClr val="323232"/>
                </a:solidFill>
              </a:rPr>
              <a:t>• Use</a:t>
            </a:r>
            <a:r>
              <a:rPr lang="en-US" sz="1800" dirty="0">
                <a:solidFill>
                  <a:srgbClr val="323232"/>
                </a:solidFill>
              </a:rPr>
              <a:t> data-driven</a:t>
            </a:r>
            <a:r>
              <a:rPr sz="1800" dirty="0">
                <a:solidFill>
                  <a:srgbClr val="323232"/>
                </a:solidFill>
              </a:rPr>
              <a:t> KPIs to monitor and improve channel performance</a:t>
            </a:r>
            <a:r>
              <a:rPr lang="en-US" sz="1800" dirty="0">
                <a:solidFill>
                  <a:srgbClr val="323232"/>
                </a:solidFill>
              </a:rPr>
              <a:t> and track channel consistency regularly.</a:t>
            </a:r>
          </a:p>
          <a:p>
            <a:r>
              <a:rPr lang="en-US" sz="1800" dirty="0">
                <a:solidFill>
                  <a:srgbClr val="323232"/>
                </a:solidFill>
              </a:rPr>
              <a:t>Try to upload videos during peak and active hours to grab maximum user attention and views.</a:t>
            </a:r>
            <a:endParaRPr sz="1800" dirty="0">
              <a:solidFill>
                <a:srgbClr val="323232"/>
              </a:solidFill>
            </a:endParaRPr>
          </a:p>
        </p:txBody>
      </p:sp>
      <p:sp>
        <p:nvSpPr>
          <p:cNvPr id="4" name="Rectangle: Diagonal Corners Rounded 3">
            <a:extLst>
              <a:ext uri="{FF2B5EF4-FFF2-40B4-BE49-F238E27FC236}">
                <a16:creationId xmlns:a16="http://schemas.microsoft.com/office/drawing/2014/main" id="{5712210E-59E8-83B9-76A0-6FBA0FD15232}"/>
              </a:ext>
            </a:extLst>
          </p:cNvPr>
          <p:cNvSpPr/>
          <p:nvPr/>
        </p:nvSpPr>
        <p:spPr>
          <a:xfrm>
            <a:off x="1" y="0"/>
            <a:ext cx="9143999" cy="1168810"/>
          </a:xfrm>
          <a:prstGeom prst="round2Diag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sz="3600" dirty="0">
                <a:solidFill>
                  <a:schemeClr val="bg1"/>
                </a:solidFill>
              </a:rPr>
              <a:t>Recommendations</a:t>
            </a:r>
          </a:p>
        </p:txBody>
      </p:sp>
      <p:sp>
        <p:nvSpPr>
          <p:cNvPr id="7" name="TextBox 6">
            <a:extLst>
              <a:ext uri="{FF2B5EF4-FFF2-40B4-BE49-F238E27FC236}">
                <a16:creationId xmlns:a16="http://schemas.microsoft.com/office/drawing/2014/main" id="{C6572BC2-4CEC-D0EC-40C6-06148B3A3C80}"/>
              </a:ext>
            </a:extLst>
          </p:cNvPr>
          <p:cNvSpPr txBox="1"/>
          <p:nvPr/>
        </p:nvSpPr>
        <p:spPr>
          <a:xfrm>
            <a:off x="825910" y="5171767"/>
            <a:ext cx="7718322" cy="646331"/>
          </a:xfrm>
          <a:prstGeom prst="rect">
            <a:avLst/>
          </a:prstGeom>
          <a:noFill/>
        </p:spPr>
        <p:txBody>
          <a:bodyPr wrap="square" rtlCol="0">
            <a:spAutoFit/>
          </a:bodyPr>
          <a:lstStyle/>
          <a:p>
            <a:pPr algn="ctr"/>
            <a:r>
              <a:rPr lang="en-US" sz="3600" dirty="0">
                <a:ln w="0"/>
                <a:gradFill>
                  <a:gsLst>
                    <a:gs pos="21000">
                      <a:srgbClr val="53575C"/>
                    </a:gs>
                    <a:gs pos="88000">
                      <a:srgbClr val="C5C7CA"/>
                    </a:gs>
                  </a:gsLst>
                  <a:lin ang="5400000"/>
                </a:gradFill>
                <a:latin typeface="Agency FB" panose="020B0503020202020204" pitchFamily="34" charset="0"/>
              </a:rPr>
              <a:t>Thanks for giving your valuable time</a:t>
            </a:r>
            <a:endParaRPr lang="en-IN" sz="3600" dirty="0">
              <a:ln w="0"/>
              <a:gradFill>
                <a:gsLst>
                  <a:gs pos="21000">
                    <a:srgbClr val="53575C"/>
                  </a:gs>
                  <a:gs pos="88000">
                    <a:srgbClr val="C5C7CA"/>
                  </a:gs>
                </a:gsLst>
                <a:lin ang="5400000"/>
              </a:gradFill>
              <a:latin typeface="Agency FB" panose="020B0503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7">
            <a:extLst>
              <a:ext uri="{FF2B5EF4-FFF2-40B4-BE49-F238E27FC236}">
                <a16:creationId xmlns:a16="http://schemas.microsoft.com/office/drawing/2014/main" id="{6405B291-2380-12D8-9B0D-000AA07E858F}"/>
              </a:ext>
            </a:extLst>
          </p:cNvPr>
          <p:cNvGraphicFramePr>
            <a:graphicFrameLocks noGrp="1"/>
          </p:cNvGraphicFramePr>
          <p:nvPr>
            <p:ph idx="1"/>
            <p:extLst>
              <p:ext uri="{D42A27DB-BD31-4B8C-83A1-F6EECF244321}">
                <p14:modId xmlns:p14="http://schemas.microsoft.com/office/powerpoint/2010/main" val="431168907"/>
              </p:ext>
            </p:extLst>
          </p:nvPr>
        </p:nvGraphicFramePr>
        <p:xfrm>
          <a:off x="380999" y="1305232"/>
          <a:ext cx="8382000" cy="5390540"/>
        </p:xfrm>
        <a:graphic>
          <a:graphicData uri="http://schemas.openxmlformats.org/drawingml/2006/table">
            <a:tbl>
              <a:tblPr firstRow="1" bandRow="1">
                <a:tableStyleId>{5C22544A-7EE6-4342-B048-85BDC9FD1C3A}</a:tableStyleId>
              </a:tblPr>
              <a:tblGrid>
                <a:gridCol w="4191000">
                  <a:extLst>
                    <a:ext uri="{9D8B030D-6E8A-4147-A177-3AD203B41FA5}">
                      <a16:colId xmlns:a16="http://schemas.microsoft.com/office/drawing/2014/main" val="300590059"/>
                    </a:ext>
                  </a:extLst>
                </a:gridCol>
                <a:gridCol w="4191000">
                  <a:extLst>
                    <a:ext uri="{9D8B030D-6E8A-4147-A177-3AD203B41FA5}">
                      <a16:colId xmlns:a16="http://schemas.microsoft.com/office/drawing/2014/main" val="2318722320"/>
                    </a:ext>
                  </a:extLst>
                </a:gridCol>
              </a:tblGrid>
              <a:tr h="539054">
                <a:tc>
                  <a:txBody>
                    <a:bodyPr/>
                    <a:lstStyle/>
                    <a:p>
                      <a:pPr algn="l"/>
                      <a:r>
                        <a:rPr lang="en-US" dirty="0"/>
                        <a:t>MATRICS</a:t>
                      </a:r>
                      <a:endParaRPr lang="en-IN" dirty="0"/>
                    </a:p>
                  </a:txBody>
                  <a:tcPr/>
                </a:tc>
                <a:tc>
                  <a:txBody>
                    <a:bodyPr/>
                    <a:lstStyle/>
                    <a:p>
                      <a:pPr algn="l"/>
                      <a:r>
                        <a:rPr lang="en-US" dirty="0"/>
                        <a:t>VALUES</a:t>
                      </a:r>
                      <a:endParaRPr lang="en-IN" dirty="0"/>
                    </a:p>
                  </a:txBody>
                  <a:tcPr/>
                </a:tc>
                <a:extLst>
                  <a:ext uri="{0D108BD9-81ED-4DB2-BD59-A6C34878D82A}">
                    <a16:rowId xmlns:a16="http://schemas.microsoft.com/office/drawing/2014/main" val="3006262482"/>
                  </a:ext>
                </a:extLst>
              </a:tr>
              <a:tr h="539054">
                <a:tc>
                  <a:txBody>
                    <a:bodyPr/>
                    <a:lstStyle/>
                    <a:p>
                      <a:pPr algn="l"/>
                      <a:r>
                        <a:rPr lang="en-US" dirty="0"/>
                        <a:t>Total Videos</a:t>
                      </a:r>
                      <a:endParaRPr lang="en-IN" dirty="0"/>
                    </a:p>
                  </a:txBody>
                  <a:tcPr/>
                </a:tc>
                <a:tc>
                  <a:txBody>
                    <a:bodyPr/>
                    <a:lstStyle/>
                    <a:p>
                      <a:r>
                        <a:rPr lang="en-US" dirty="0"/>
                        <a:t>37K</a:t>
                      </a:r>
                      <a:endParaRPr lang="en-IN" dirty="0"/>
                    </a:p>
                  </a:txBody>
                  <a:tcPr/>
                </a:tc>
                <a:extLst>
                  <a:ext uri="{0D108BD9-81ED-4DB2-BD59-A6C34878D82A}">
                    <a16:rowId xmlns:a16="http://schemas.microsoft.com/office/drawing/2014/main" val="2103076089"/>
                  </a:ext>
                </a:extLst>
              </a:tr>
              <a:tr h="539054">
                <a:tc>
                  <a:txBody>
                    <a:bodyPr/>
                    <a:lstStyle/>
                    <a:p>
                      <a:pPr algn="l"/>
                      <a:r>
                        <a:rPr lang="en-US" dirty="0"/>
                        <a:t>Total Channels</a:t>
                      </a:r>
                    </a:p>
                  </a:txBody>
                  <a:tcPr/>
                </a:tc>
                <a:tc>
                  <a:txBody>
                    <a:bodyPr/>
                    <a:lstStyle/>
                    <a:p>
                      <a:r>
                        <a:rPr lang="en-US" dirty="0"/>
                        <a:t>6K</a:t>
                      </a:r>
                      <a:endParaRPr lang="en-IN" dirty="0"/>
                    </a:p>
                  </a:txBody>
                  <a:tcPr/>
                </a:tc>
                <a:extLst>
                  <a:ext uri="{0D108BD9-81ED-4DB2-BD59-A6C34878D82A}">
                    <a16:rowId xmlns:a16="http://schemas.microsoft.com/office/drawing/2014/main" val="114370240"/>
                  </a:ext>
                </a:extLst>
              </a:tr>
              <a:tr h="539054">
                <a:tc>
                  <a:txBody>
                    <a:bodyPr/>
                    <a:lstStyle/>
                    <a:p>
                      <a:pPr algn="l"/>
                      <a:r>
                        <a:rPr lang="en-US" dirty="0"/>
                        <a:t>Total Views</a:t>
                      </a:r>
                      <a:endParaRPr lang="en-IN" dirty="0"/>
                    </a:p>
                  </a:txBody>
                  <a:tcPr/>
                </a:tc>
                <a:tc>
                  <a:txBody>
                    <a:bodyPr/>
                    <a:lstStyle/>
                    <a:p>
                      <a:r>
                        <a:rPr lang="en-US" dirty="0"/>
                        <a:t>3.57 Trillion</a:t>
                      </a:r>
                      <a:endParaRPr lang="en-IN" dirty="0"/>
                    </a:p>
                  </a:txBody>
                  <a:tcPr/>
                </a:tc>
                <a:extLst>
                  <a:ext uri="{0D108BD9-81ED-4DB2-BD59-A6C34878D82A}">
                    <a16:rowId xmlns:a16="http://schemas.microsoft.com/office/drawing/2014/main" val="2584338795"/>
                  </a:ext>
                </a:extLst>
              </a:tr>
              <a:tr h="539054">
                <a:tc>
                  <a:txBody>
                    <a:bodyPr/>
                    <a:lstStyle/>
                    <a:p>
                      <a:pPr algn="l"/>
                      <a:r>
                        <a:rPr lang="en-US" dirty="0"/>
                        <a:t>Total Likes</a:t>
                      </a:r>
                      <a:endParaRPr lang="en-IN" dirty="0"/>
                    </a:p>
                  </a:txBody>
                  <a:tcPr/>
                </a:tc>
                <a:tc>
                  <a:txBody>
                    <a:bodyPr/>
                    <a:lstStyle/>
                    <a:p>
                      <a:r>
                        <a:rPr lang="en-US" dirty="0"/>
                        <a:t>95 Billion</a:t>
                      </a:r>
                      <a:endParaRPr lang="en-IN" dirty="0"/>
                    </a:p>
                  </a:txBody>
                  <a:tcPr/>
                </a:tc>
                <a:extLst>
                  <a:ext uri="{0D108BD9-81ED-4DB2-BD59-A6C34878D82A}">
                    <a16:rowId xmlns:a16="http://schemas.microsoft.com/office/drawing/2014/main" val="1374214725"/>
                  </a:ext>
                </a:extLst>
              </a:tr>
              <a:tr h="539054">
                <a:tc>
                  <a:txBody>
                    <a:bodyPr/>
                    <a:lstStyle/>
                    <a:p>
                      <a:pPr algn="l"/>
                      <a:r>
                        <a:rPr lang="en-US" dirty="0"/>
                        <a:t>Total Comment</a:t>
                      </a:r>
                      <a:endParaRPr lang="en-IN" dirty="0"/>
                    </a:p>
                  </a:txBody>
                  <a:tcPr/>
                </a:tc>
                <a:tc>
                  <a:txBody>
                    <a:bodyPr/>
                    <a:lstStyle/>
                    <a:p>
                      <a:r>
                        <a:rPr lang="en-US" dirty="0"/>
                        <a:t>2.24 Billion</a:t>
                      </a:r>
                      <a:endParaRPr lang="en-IN" dirty="0"/>
                    </a:p>
                  </a:txBody>
                  <a:tcPr/>
                </a:tc>
                <a:extLst>
                  <a:ext uri="{0D108BD9-81ED-4DB2-BD59-A6C34878D82A}">
                    <a16:rowId xmlns:a16="http://schemas.microsoft.com/office/drawing/2014/main" val="1249424517"/>
                  </a:ext>
                </a:extLst>
              </a:tr>
              <a:tr h="539054">
                <a:tc>
                  <a:txBody>
                    <a:bodyPr/>
                    <a:lstStyle/>
                    <a:p>
                      <a:pPr algn="l"/>
                      <a:r>
                        <a:rPr lang="en-US" dirty="0"/>
                        <a:t>Avg View Per Video</a:t>
                      </a:r>
                      <a:endParaRPr lang="en-IN" dirty="0"/>
                    </a:p>
                  </a:txBody>
                  <a:tcPr/>
                </a:tc>
                <a:tc>
                  <a:txBody>
                    <a:bodyPr/>
                    <a:lstStyle/>
                    <a:p>
                      <a:r>
                        <a:rPr lang="en-US" dirty="0"/>
                        <a:t>95.43 Million</a:t>
                      </a:r>
                      <a:endParaRPr lang="en-IN" dirty="0"/>
                    </a:p>
                  </a:txBody>
                  <a:tcPr/>
                </a:tc>
                <a:extLst>
                  <a:ext uri="{0D108BD9-81ED-4DB2-BD59-A6C34878D82A}">
                    <a16:rowId xmlns:a16="http://schemas.microsoft.com/office/drawing/2014/main" val="1027223332"/>
                  </a:ext>
                </a:extLst>
              </a:tr>
              <a:tr h="539054">
                <a:tc>
                  <a:txBody>
                    <a:bodyPr/>
                    <a:lstStyle/>
                    <a:p>
                      <a:pPr algn="l"/>
                      <a:r>
                        <a:rPr lang="en-US" dirty="0"/>
                        <a:t>Avg Like Per Video</a:t>
                      </a:r>
                      <a:endParaRPr lang="en-IN" dirty="0"/>
                    </a:p>
                  </a:txBody>
                  <a:tcPr/>
                </a:tc>
                <a:tc>
                  <a:txBody>
                    <a:bodyPr/>
                    <a:lstStyle/>
                    <a:p>
                      <a:r>
                        <a:rPr lang="en-US" dirty="0"/>
                        <a:t>2.54 Million</a:t>
                      </a:r>
                      <a:endParaRPr lang="en-IN" dirty="0"/>
                    </a:p>
                  </a:txBody>
                  <a:tcPr/>
                </a:tc>
                <a:extLst>
                  <a:ext uri="{0D108BD9-81ED-4DB2-BD59-A6C34878D82A}">
                    <a16:rowId xmlns:a16="http://schemas.microsoft.com/office/drawing/2014/main" val="630261657"/>
                  </a:ext>
                </a:extLst>
              </a:tr>
              <a:tr h="539054">
                <a:tc>
                  <a:txBody>
                    <a:bodyPr/>
                    <a:lstStyle/>
                    <a:p>
                      <a:pPr algn="l"/>
                      <a:r>
                        <a:rPr lang="en-US" dirty="0"/>
                        <a:t>Avg Comment Per Video</a:t>
                      </a:r>
                      <a:endParaRPr lang="en-IN" dirty="0"/>
                    </a:p>
                  </a:txBody>
                  <a:tcPr/>
                </a:tc>
                <a:tc>
                  <a:txBody>
                    <a:bodyPr/>
                    <a:lstStyle/>
                    <a:p>
                      <a:r>
                        <a:rPr lang="en-US" dirty="0"/>
                        <a:t>59.67k</a:t>
                      </a:r>
                      <a:endParaRPr lang="en-IN" dirty="0"/>
                    </a:p>
                  </a:txBody>
                  <a:tcPr/>
                </a:tc>
                <a:extLst>
                  <a:ext uri="{0D108BD9-81ED-4DB2-BD59-A6C34878D82A}">
                    <a16:rowId xmlns:a16="http://schemas.microsoft.com/office/drawing/2014/main" val="1976689181"/>
                  </a:ext>
                </a:extLst>
              </a:tr>
              <a:tr h="539054">
                <a:tc>
                  <a:txBody>
                    <a:bodyPr/>
                    <a:lstStyle/>
                    <a:p>
                      <a:pPr algn="l"/>
                      <a:r>
                        <a:rPr lang="en-US" dirty="0"/>
                        <a:t>Avg Num of Videos Per Channel </a:t>
                      </a:r>
                      <a:endParaRPr lang="en-IN" dirty="0"/>
                    </a:p>
                  </a:txBody>
                  <a:tcPr/>
                </a:tc>
                <a:tc>
                  <a:txBody>
                    <a:bodyPr/>
                    <a:lstStyle/>
                    <a:p>
                      <a:r>
                        <a:rPr lang="en-US" dirty="0"/>
                        <a:t>6</a:t>
                      </a:r>
                      <a:endParaRPr lang="en-IN" dirty="0"/>
                    </a:p>
                  </a:txBody>
                  <a:tcPr/>
                </a:tc>
                <a:extLst>
                  <a:ext uri="{0D108BD9-81ED-4DB2-BD59-A6C34878D82A}">
                    <a16:rowId xmlns:a16="http://schemas.microsoft.com/office/drawing/2014/main" val="502699563"/>
                  </a:ext>
                </a:extLst>
              </a:tr>
            </a:tbl>
          </a:graphicData>
        </a:graphic>
      </p:graphicFrame>
      <p:sp>
        <p:nvSpPr>
          <p:cNvPr id="4" name="Rectangle: Diagonal Corners Rounded 3">
            <a:extLst>
              <a:ext uri="{FF2B5EF4-FFF2-40B4-BE49-F238E27FC236}">
                <a16:creationId xmlns:a16="http://schemas.microsoft.com/office/drawing/2014/main" id="{4E8257D2-71B9-D416-26A0-A63CFC2577F3}"/>
              </a:ext>
            </a:extLst>
          </p:cNvPr>
          <p:cNvSpPr/>
          <p:nvPr/>
        </p:nvSpPr>
        <p:spPr>
          <a:xfrm>
            <a:off x="0" y="0"/>
            <a:ext cx="9143999" cy="1168810"/>
          </a:xfrm>
          <a:prstGeom prst="round2Diag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sz="3600" dirty="0">
                <a:solidFill>
                  <a:schemeClr val="bg1"/>
                </a:solidFill>
              </a:rPr>
              <a:t>Key Metrics Summary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1" y="1327356"/>
            <a:ext cx="3721510" cy="5427406"/>
          </a:xfrm>
        </p:spPr>
        <p:txBody>
          <a:bodyPr>
            <a:noAutofit/>
          </a:bodyPr>
          <a:lstStyle/>
          <a:p>
            <a:pPr marL="0" indent="0">
              <a:buNone/>
            </a:pPr>
            <a:r>
              <a:rPr lang="en-US" sz="1600" dirty="0"/>
              <a:t>While extracting a large dataset into Python, I encountered several issues, including multiple errors due to the absence of a unique identifier column. Many categorical columns such as video id and channel id contained duplicate and inconsistent values, while numerical columns like view count and like count had repeated entries. Additionally, there were several data type mismatches, especially in date-related columns like video duration column was stored as text, which caused parsing errors. To resolve these problems, I identified and handled distinct values for key categorical fields, removed duplicates from numerical columns, standardized and converted all date columns into proper date/time formats, and transformed the video duration field into a suitable time format. After these corrections, the dataset became clean, consistent, and ready for analysis in Python.</a:t>
            </a:r>
            <a:endParaRPr sz="1600" dirty="0">
              <a:solidFill>
                <a:srgbClr val="323232"/>
              </a:solidFill>
            </a:endParaRPr>
          </a:p>
        </p:txBody>
      </p:sp>
      <p:sp>
        <p:nvSpPr>
          <p:cNvPr id="4" name="Rectangle: Diagonal Corners Rounded 3">
            <a:extLst>
              <a:ext uri="{FF2B5EF4-FFF2-40B4-BE49-F238E27FC236}">
                <a16:creationId xmlns:a16="http://schemas.microsoft.com/office/drawing/2014/main" id="{769EE70B-FD9D-01D5-6A82-711677E5C49D}"/>
              </a:ext>
            </a:extLst>
          </p:cNvPr>
          <p:cNvSpPr/>
          <p:nvPr/>
        </p:nvSpPr>
        <p:spPr>
          <a:xfrm>
            <a:off x="0" y="0"/>
            <a:ext cx="9143999" cy="1168810"/>
          </a:xfrm>
          <a:prstGeom prst="round2Diag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sz="3600" dirty="0">
                <a:solidFill>
                  <a:schemeClr val="bg1"/>
                </a:solidFill>
              </a:rPr>
              <a:t>Data Problems Identified</a:t>
            </a:r>
          </a:p>
        </p:txBody>
      </p:sp>
      <p:pic>
        <p:nvPicPr>
          <p:cNvPr id="8" name="Picture 7">
            <a:extLst>
              <a:ext uri="{FF2B5EF4-FFF2-40B4-BE49-F238E27FC236}">
                <a16:creationId xmlns:a16="http://schemas.microsoft.com/office/drawing/2014/main" id="{65B20E24-9887-3349-0DC0-1E931B728861}"/>
              </a:ext>
            </a:extLst>
          </p:cNvPr>
          <p:cNvPicPr>
            <a:picLocks noChangeAspect="1"/>
          </p:cNvPicPr>
          <p:nvPr/>
        </p:nvPicPr>
        <p:blipFill>
          <a:blip r:embed="rId2"/>
          <a:stretch>
            <a:fillRect/>
          </a:stretch>
        </p:blipFill>
        <p:spPr>
          <a:xfrm>
            <a:off x="4282824" y="1327357"/>
            <a:ext cx="4576042" cy="542740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Diagonal Corners Rounded 3">
            <a:extLst>
              <a:ext uri="{FF2B5EF4-FFF2-40B4-BE49-F238E27FC236}">
                <a16:creationId xmlns:a16="http://schemas.microsoft.com/office/drawing/2014/main" id="{8B56773E-CE10-AD59-B7C6-E0964D26EAE4}"/>
              </a:ext>
            </a:extLst>
          </p:cNvPr>
          <p:cNvSpPr/>
          <p:nvPr/>
        </p:nvSpPr>
        <p:spPr>
          <a:xfrm>
            <a:off x="0" y="0"/>
            <a:ext cx="9143999" cy="1168810"/>
          </a:xfrm>
          <a:prstGeom prst="round2Diag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solidFill>
                  <a:schemeClr val="bg1"/>
                </a:solidFill>
              </a:rPr>
              <a:t>E</a:t>
            </a:r>
            <a:r>
              <a:rPr lang="en-IN" sz="3600" dirty="0">
                <a:solidFill>
                  <a:schemeClr val="bg1"/>
                </a:solidFill>
              </a:rPr>
              <a:t>exploratory Data Analysis</a:t>
            </a:r>
          </a:p>
        </p:txBody>
      </p:sp>
      <p:sp>
        <p:nvSpPr>
          <p:cNvPr id="6" name="Content Placeholder 5">
            <a:extLst>
              <a:ext uri="{FF2B5EF4-FFF2-40B4-BE49-F238E27FC236}">
                <a16:creationId xmlns:a16="http://schemas.microsoft.com/office/drawing/2014/main" id="{2CFEA163-8C58-17E1-A19E-65BB1AD652E2}"/>
              </a:ext>
            </a:extLst>
          </p:cNvPr>
          <p:cNvSpPr>
            <a:spLocks noGrp="1"/>
          </p:cNvSpPr>
          <p:nvPr>
            <p:ph idx="1"/>
          </p:nvPr>
        </p:nvSpPr>
        <p:spPr>
          <a:xfrm>
            <a:off x="235974" y="1399868"/>
            <a:ext cx="8829368" cy="1369142"/>
          </a:xfrm>
        </p:spPr>
        <p:txBody>
          <a:bodyPr>
            <a:normAutofit/>
          </a:bodyPr>
          <a:lstStyle/>
          <a:p>
            <a:pPr marL="0" indent="0">
              <a:buNone/>
            </a:pPr>
            <a:r>
              <a:rPr lang="en-US" sz="1600" dirty="0"/>
              <a:t>I performed Exploratory Data Analysis (EDA) on the YouTube Trending dataset using Python. The analysis focused on identifying the top video categories based on the number of trending videos and determining the countries where videos trend the most. Additionally, I examined the relationships between key engagement metrics such as views, likes, and comments, and calculated the correlation between numerical variables to understand how they influence each other.</a:t>
            </a:r>
          </a:p>
          <a:p>
            <a:endParaRPr lang="en-IN" dirty="0"/>
          </a:p>
        </p:txBody>
      </p:sp>
      <p:pic>
        <p:nvPicPr>
          <p:cNvPr id="8" name="Picture 7">
            <a:extLst>
              <a:ext uri="{FF2B5EF4-FFF2-40B4-BE49-F238E27FC236}">
                <a16:creationId xmlns:a16="http://schemas.microsoft.com/office/drawing/2014/main" id="{71DA2BDA-E82C-8B73-FA40-7522577D5E55}"/>
              </a:ext>
            </a:extLst>
          </p:cNvPr>
          <p:cNvPicPr>
            <a:picLocks noChangeAspect="1"/>
          </p:cNvPicPr>
          <p:nvPr/>
        </p:nvPicPr>
        <p:blipFill>
          <a:blip r:embed="rId3"/>
          <a:stretch>
            <a:fillRect/>
          </a:stretch>
        </p:blipFill>
        <p:spPr>
          <a:xfrm>
            <a:off x="0" y="3038168"/>
            <a:ext cx="2885439" cy="3819832"/>
          </a:xfrm>
          <a:prstGeom prst="rect">
            <a:avLst/>
          </a:prstGeom>
          <a:ln>
            <a:solidFill>
              <a:schemeClr val="bg1">
                <a:lumMod val="75000"/>
              </a:schemeClr>
            </a:solidFill>
          </a:ln>
        </p:spPr>
      </p:pic>
      <p:pic>
        <p:nvPicPr>
          <p:cNvPr id="10" name="Picture 9">
            <a:extLst>
              <a:ext uri="{FF2B5EF4-FFF2-40B4-BE49-F238E27FC236}">
                <a16:creationId xmlns:a16="http://schemas.microsoft.com/office/drawing/2014/main" id="{94B5492B-9378-9525-C827-1E7CF3E451DE}"/>
              </a:ext>
            </a:extLst>
          </p:cNvPr>
          <p:cNvPicPr>
            <a:picLocks noChangeAspect="1"/>
          </p:cNvPicPr>
          <p:nvPr/>
        </p:nvPicPr>
        <p:blipFill>
          <a:blip r:embed="rId4"/>
          <a:stretch>
            <a:fillRect/>
          </a:stretch>
        </p:blipFill>
        <p:spPr>
          <a:xfrm>
            <a:off x="3058163" y="3038168"/>
            <a:ext cx="2885439" cy="3819832"/>
          </a:xfrm>
          <a:prstGeom prst="rect">
            <a:avLst/>
          </a:prstGeom>
          <a:ln>
            <a:solidFill>
              <a:schemeClr val="bg1">
                <a:lumMod val="75000"/>
              </a:schemeClr>
            </a:solidFill>
          </a:ln>
        </p:spPr>
      </p:pic>
      <p:pic>
        <p:nvPicPr>
          <p:cNvPr id="12" name="Picture 11">
            <a:extLst>
              <a:ext uri="{FF2B5EF4-FFF2-40B4-BE49-F238E27FC236}">
                <a16:creationId xmlns:a16="http://schemas.microsoft.com/office/drawing/2014/main" id="{9D26FB08-A7E1-A37C-3918-DDB37C37DEE0}"/>
              </a:ext>
            </a:extLst>
          </p:cNvPr>
          <p:cNvPicPr>
            <a:picLocks noChangeAspect="1"/>
          </p:cNvPicPr>
          <p:nvPr/>
        </p:nvPicPr>
        <p:blipFill>
          <a:blip r:embed="rId5"/>
          <a:stretch>
            <a:fillRect/>
          </a:stretch>
        </p:blipFill>
        <p:spPr>
          <a:xfrm>
            <a:off x="6116326" y="3038168"/>
            <a:ext cx="3027674" cy="3819832"/>
          </a:xfrm>
          <a:prstGeom prst="rect">
            <a:avLst/>
          </a:prstGeom>
          <a:ln>
            <a:solidFill>
              <a:schemeClr val="bg1">
                <a:lumMod val="75000"/>
              </a:schemeClr>
            </a:solidFill>
          </a:ln>
        </p:spPr>
      </p:pic>
    </p:spTree>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3459" y="1260181"/>
            <a:ext cx="8563896" cy="2771045"/>
          </a:xfrm>
        </p:spPr>
        <p:txBody>
          <a:bodyPr>
            <a:normAutofit fontScale="92500" lnSpcReduction="20000"/>
          </a:bodyPr>
          <a:lstStyle/>
          <a:p>
            <a:r>
              <a:rPr sz="1800" dirty="0">
                <a:solidFill>
                  <a:srgbClr val="323232"/>
                </a:solidFill>
              </a:rPr>
              <a:t>• Top Performing: Entertainment (901B), People &amp; Blogs (860B), Music (808B).</a:t>
            </a:r>
            <a:endParaRPr lang="en-US" sz="1800" dirty="0">
              <a:solidFill>
                <a:srgbClr val="323232"/>
              </a:solidFill>
            </a:endParaRPr>
          </a:p>
          <a:p>
            <a:r>
              <a:rPr lang="en-IN" sz="1800" dirty="0">
                <a:solidFill>
                  <a:srgbClr val="323232"/>
                </a:solidFill>
              </a:rPr>
              <a:t>• </a:t>
            </a:r>
            <a:r>
              <a:rPr lang="en-US" sz="1800" dirty="0">
                <a:solidFill>
                  <a:srgbClr val="323232"/>
                </a:solidFill>
              </a:rPr>
              <a:t>More then 50% of total views gain only these three categories.</a:t>
            </a:r>
            <a:endParaRPr sz="1800" dirty="0">
              <a:solidFill>
                <a:srgbClr val="323232"/>
              </a:solidFill>
            </a:endParaRPr>
          </a:p>
          <a:p>
            <a:r>
              <a:rPr sz="1800" dirty="0">
                <a:solidFill>
                  <a:srgbClr val="323232"/>
                </a:solidFill>
              </a:rPr>
              <a:t>• Lowest Performing: Travel &amp; Events, Pets &amp; Animals.</a:t>
            </a:r>
            <a:endParaRPr lang="en-US" sz="1800" dirty="0">
              <a:solidFill>
                <a:srgbClr val="323232"/>
              </a:solidFill>
            </a:endParaRPr>
          </a:p>
          <a:p>
            <a:r>
              <a:rPr lang="en-US" sz="1800" dirty="0">
                <a:solidFill>
                  <a:srgbClr val="323232"/>
                </a:solidFill>
              </a:rPr>
              <a:t>• Top video reached 146M views.</a:t>
            </a:r>
          </a:p>
          <a:p>
            <a:r>
              <a:rPr lang="en-US" sz="1800" dirty="0">
                <a:solidFill>
                  <a:srgbClr val="323232"/>
                </a:solidFill>
              </a:rPr>
              <a:t>• Most active channel: 36 trending videos.</a:t>
            </a:r>
          </a:p>
          <a:p>
            <a:r>
              <a:rPr lang="en-US" sz="1800" dirty="0">
                <a:solidFill>
                  <a:srgbClr val="323232"/>
                </a:solidFill>
              </a:rPr>
              <a:t>• Top 3 countries in descending order: India, Spain, UK.</a:t>
            </a:r>
          </a:p>
          <a:p>
            <a:r>
              <a:rPr lang="en-US" sz="1800" dirty="0">
                <a:solidFill>
                  <a:srgbClr val="323232"/>
                </a:solidFill>
              </a:rPr>
              <a:t>• Top Trending Region: India achieve a highest num of videos trend in country and Most of the video’s trend in Asia's Indian subcontinent region.</a:t>
            </a:r>
          </a:p>
          <a:p>
            <a:r>
              <a:rPr lang="en-US" sz="1800" dirty="0">
                <a:solidFill>
                  <a:srgbClr val="323232"/>
                </a:solidFill>
              </a:rPr>
              <a:t>• Lowest Trending Region: </a:t>
            </a:r>
            <a:r>
              <a:rPr lang="en-US" sz="1800" dirty="0"/>
              <a:t>The African region recorded the lowest number of trending videos on YouTube.</a:t>
            </a:r>
          </a:p>
          <a:p>
            <a:endParaRPr lang="en-US" sz="1800" dirty="0">
              <a:solidFill>
                <a:srgbClr val="323232"/>
              </a:solidFill>
            </a:endParaRPr>
          </a:p>
        </p:txBody>
      </p:sp>
      <p:sp>
        <p:nvSpPr>
          <p:cNvPr id="4" name="Rectangle: Diagonal Corners Rounded 3">
            <a:extLst>
              <a:ext uri="{FF2B5EF4-FFF2-40B4-BE49-F238E27FC236}">
                <a16:creationId xmlns:a16="http://schemas.microsoft.com/office/drawing/2014/main" id="{62BB9FE5-5A48-8FF3-1CA6-38A4FB99EDC1}"/>
              </a:ext>
            </a:extLst>
          </p:cNvPr>
          <p:cNvSpPr/>
          <p:nvPr/>
        </p:nvSpPr>
        <p:spPr>
          <a:xfrm>
            <a:off x="1" y="0"/>
            <a:ext cx="9143999" cy="1168810"/>
          </a:xfrm>
          <a:prstGeom prst="round2Diag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sz="3600" dirty="0">
                <a:solidFill>
                  <a:schemeClr val="bg1"/>
                </a:solidFill>
              </a:rPr>
              <a:t>Insights by Category</a:t>
            </a:r>
          </a:p>
        </p:txBody>
      </p:sp>
      <p:pic>
        <p:nvPicPr>
          <p:cNvPr id="8" name="Picture 7">
            <a:extLst>
              <a:ext uri="{FF2B5EF4-FFF2-40B4-BE49-F238E27FC236}">
                <a16:creationId xmlns:a16="http://schemas.microsoft.com/office/drawing/2014/main" id="{2143F2F9-F773-F679-4A08-49D77827867F}"/>
              </a:ext>
            </a:extLst>
          </p:cNvPr>
          <p:cNvPicPr>
            <a:picLocks noChangeAspect="1"/>
          </p:cNvPicPr>
          <p:nvPr/>
        </p:nvPicPr>
        <p:blipFill>
          <a:blip r:embed="rId2"/>
          <a:stretch>
            <a:fillRect/>
          </a:stretch>
        </p:blipFill>
        <p:spPr>
          <a:xfrm>
            <a:off x="108155" y="4031227"/>
            <a:ext cx="8839200" cy="282677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2233" y="1403555"/>
            <a:ext cx="8893277" cy="2293374"/>
          </a:xfrm>
        </p:spPr>
        <p:txBody>
          <a:bodyPr/>
          <a:lstStyle/>
          <a:p>
            <a:r>
              <a:rPr sz="1800" dirty="0">
                <a:solidFill>
                  <a:srgbClr val="323232"/>
                </a:solidFill>
              </a:rPr>
              <a:t>• Steady monthly view growth</a:t>
            </a:r>
            <a:r>
              <a:rPr lang="en-US" sz="1800" dirty="0">
                <a:solidFill>
                  <a:srgbClr val="323232"/>
                </a:solidFill>
              </a:rPr>
              <a:t> and June recorded the highest num of views and   	September month recorded the lowest num of views.</a:t>
            </a:r>
            <a:endParaRPr sz="1800" dirty="0">
              <a:solidFill>
                <a:srgbClr val="323232"/>
              </a:solidFill>
            </a:endParaRPr>
          </a:p>
          <a:p>
            <a:r>
              <a:rPr sz="1800" dirty="0">
                <a:solidFill>
                  <a:srgbClr val="323232"/>
                </a:solidFill>
              </a:rPr>
              <a:t>• Peak engagement</a:t>
            </a:r>
            <a:r>
              <a:rPr lang="en-US" sz="1800" dirty="0">
                <a:solidFill>
                  <a:srgbClr val="323232"/>
                </a:solidFill>
              </a:rPr>
              <a:t> Hour</a:t>
            </a:r>
            <a:r>
              <a:rPr sz="1800" dirty="0">
                <a:solidFill>
                  <a:srgbClr val="323232"/>
                </a:solidFill>
              </a:rPr>
              <a:t>: </a:t>
            </a:r>
            <a:r>
              <a:rPr lang="en-US" sz="1800" dirty="0">
                <a:solidFill>
                  <a:srgbClr val="323232"/>
                </a:solidFill>
              </a:rPr>
              <a:t>8 P.M. To 1 A.M. </a:t>
            </a:r>
            <a:endParaRPr sz="1800" dirty="0">
              <a:solidFill>
                <a:srgbClr val="323232"/>
              </a:solidFill>
            </a:endParaRPr>
          </a:p>
          <a:p>
            <a:r>
              <a:rPr sz="1800" dirty="0">
                <a:solidFill>
                  <a:srgbClr val="323232"/>
                </a:solidFill>
              </a:rPr>
              <a:t>• </a:t>
            </a:r>
            <a:r>
              <a:rPr lang="en-US" sz="1800" dirty="0">
                <a:solidFill>
                  <a:srgbClr val="323232"/>
                </a:solidFill>
              </a:rPr>
              <a:t>Video</a:t>
            </a:r>
            <a:r>
              <a:rPr sz="1800" dirty="0">
                <a:solidFill>
                  <a:srgbClr val="323232"/>
                </a:solidFill>
              </a:rPr>
              <a:t> trend</a:t>
            </a:r>
            <a:r>
              <a:rPr lang="en-US" sz="1800" dirty="0">
                <a:solidFill>
                  <a:srgbClr val="323232"/>
                </a:solidFill>
              </a:rPr>
              <a:t> Leg</a:t>
            </a:r>
            <a:r>
              <a:rPr sz="1800" dirty="0">
                <a:solidFill>
                  <a:srgbClr val="323232"/>
                </a:solidFill>
              </a:rPr>
              <a:t>: </a:t>
            </a:r>
            <a:r>
              <a:rPr lang="en-US" sz="1800" dirty="0">
                <a:solidFill>
                  <a:srgbClr val="323232"/>
                </a:solidFill>
              </a:rPr>
              <a:t>58k means large num of videos trend only one day but some videos   	trend 14 days and above that’s show the good consistency.</a:t>
            </a:r>
          </a:p>
          <a:p>
            <a:r>
              <a:rPr lang="en-IN" sz="1800" dirty="0">
                <a:solidFill>
                  <a:srgbClr val="323232"/>
                </a:solidFill>
              </a:rPr>
              <a:t>• Uploading Status: </a:t>
            </a:r>
            <a:r>
              <a:rPr lang="en-US" sz="1800" dirty="0">
                <a:solidFill>
                  <a:srgbClr val="323232"/>
                </a:solidFill>
              </a:rPr>
              <a:t>The months from July to September recorded the highest number of 	video uploads, while the other months showed a nearly similar number of uploads.</a:t>
            </a:r>
          </a:p>
        </p:txBody>
      </p:sp>
      <p:sp>
        <p:nvSpPr>
          <p:cNvPr id="4" name="Rectangle: Diagonal Corners Rounded 3">
            <a:extLst>
              <a:ext uri="{FF2B5EF4-FFF2-40B4-BE49-F238E27FC236}">
                <a16:creationId xmlns:a16="http://schemas.microsoft.com/office/drawing/2014/main" id="{F17EDDC5-0F1A-476B-2238-885B1290E961}"/>
              </a:ext>
            </a:extLst>
          </p:cNvPr>
          <p:cNvSpPr/>
          <p:nvPr/>
        </p:nvSpPr>
        <p:spPr>
          <a:xfrm>
            <a:off x="1" y="0"/>
            <a:ext cx="9143999" cy="1168810"/>
          </a:xfrm>
          <a:prstGeom prst="round2Diag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sz="3600" dirty="0">
                <a:solidFill>
                  <a:schemeClr val="bg1"/>
                </a:solidFill>
              </a:rPr>
              <a:t>Time Series Insights</a:t>
            </a:r>
          </a:p>
        </p:txBody>
      </p:sp>
      <p:pic>
        <p:nvPicPr>
          <p:cNvPr id="9" name="Picture 8">
            <a:extLst>
              <a:ext uri="{FF2B5EF4-FFF2-40B4-BE49-F238E27FC236}">
                <a16:creationId xmlns:a16="http://schemas.microsoft.com/office/drawing/2014/main" id="{1F8721FF-918C-3602-1058-7D591A3E6CAD}"/>
              </a:ext>
            </a:extLst>
          </p:cNvPr>
          <p:cNvPicPr>
            <a:picLocks noChangeAspect="1"/>
          </p:cNvPicPr>
          <p:nvPr/>
        </p:nvPicPr>
        <p:blipFill>
          <a:blip r:embed="rId2"/>
          <a:stretch>
            <a:fillRect/>
          </a:stretch>
        </p:blipFill>
        <p:spPr>
          <a:xfrm>
            <a:off x="162234" y="3628103"/>
            <a:ext cx="8819534" cy="322989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7892AA6-12CF-806C-FADF-4C4D9159670A}"/>
              </a:ext>
            </a:extLst>
          </p:cNvPr>
          <p:cNvSpPr>
            <a:spLocks noGrp="1"/>
          </p:cNvSpPr>
          <p:nvPr>
            <p:ph idx="1"/>
          </p:nvPr>
        </p:nvSpPr>
        <p:spPr>
          <a:xfrm>
            <a:off x="457200" y="1462549"/>
            <a:ext cx="8229600" cy="2313039"/>
          </a:xfrm>
        </p:spPr>
        <p:txBody>
          <a:bodyPr>
            <a:normAutofit fontScale="55000" lnSpcReduction="20000"/>
          </a:bodyPr>
          <a:lstStyle/>
          <a:p>
            <a:pPr marL="0" indent="0">
              <a:buNone/>
            </a:pPr>
            <a:r>
              <a:rPr lang="en-US" dirty="0"/>
              <a:t>The "Date to Day View Analysis" reveals an exceptional performance profile driven by consistent, compounding viewership and market-leading engagement across the analyzed channels. The views demonstrate a robust, near-perfect linear growth trend, climbing from an initial 7 Billion to a staggering 2.88 Trillion total views over 31 days. This sustained daily accumulation is supported by best-in-class per-video performance, specifically an Avg. of 137 Million views and 3.7 Million likes per video. This combination proves the selected content has successfully cultivated strong audience loyalty and daily viewing habits, making the underlying strategy highly scalable and a powerful benchmark for maximizing reach and community interaction.</a:t>
            </a:r>
            <a:endParaRPr lang="en-IN" dirty="0"/>
          </a:p>
        </p:txBody>
      </p:sp>
      <p:sp>
        <p:nvSpPr>
          <p:cNvPr id="4" name="Rectangle: Diagonal Corners Rounded 3">
            <a:extLst>
              <a:ext uri="{FF2B5EF4-FFF2-40B4-BE49-F238E27FC236}">
                <a16:creationId xmlns:a16="http://schemas.microsoft.com/office/drawing/2014/main" id="{641798B0-80A3-2B30-20CF-3A2778229F45}"/>
              </a:ext>
            </a:extLst>
          </p:cNvPr>
          <p:cNvSpPr/>
          <p:nvPr/>
        </p:nvSpPr>
        <p:spPr>
          <a:xfrm>
            <a:off x="1" y="0"/>
            <a:ext cx="9143999" cy="1168810"/>
          </a:xfrm>
          <a:prstGeom prst="round2Diag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sz="3600" dirty="0">
                <a:solidFill>
                  <a:schemeClr val="bg1"/>
                </a:solidFill>
              </a:rPr>
              <a:t>Day To Day Views Insights</a:t>
            </a:r>
          </a:p>
        </p:txBody>
      </p:sp>
      <p:pic>
        <p:nvPicPr>
          <p:cNvPr id="8" name="Picture 7">
            <a:extLst>
              <a:ext uri="{FF2B5EF4-FFF2-40B4-BE49-F238E27FC236}">
                <a16:creationId xmlns:a16="http://schemas.microsoft.com/office/drawing/2014/main" id="{D3249E47-730D-45A0-4EB5-3755313028F0}"/>
              </a:ext>
            </a:extLst>
          </p:cNvPr>
          <p:cNvPicPr>
            <a:picLocks noChangeAspect="1"/>
          </p:cNvPicPr>
          <p:nvPr/>
        </p:nvPicPr>
        <p:blipFill>
          <a:blip r:embed="rId2"/>
          <a:stretch>
            <a:fillRect/>
          </a:stretch>
        </p:blipFill>
        <p:spPr>
          <a:xfrm>
            <a:off x="98322" y="3637935"/>
            <a:ext cx="8967019" cy="3631175"/>
          </a:xfrm>
          <a:prstGeom prst="rect">
            <a:avLst/>
          </a:prstGeom>
        </p:spPr>
      </p:pic>
      <p:sp>
        <p:nvSpPr>
          <p:cNvPr id="5" name="TextBox 4">
            <a:extLst>
              <a:ext uri="{FF2B5EF4-FFF2-40B4-BE49-F238E27FC236}">
                <a16:creationId xmlns:a16="http://schemas.microsoft.com/office/drawing/2014/main" id="{D40FBD6F-D8E9-7CD8-EFAF-FB8DE68D486B}"/>
              </a:ext>
            </a:extLst>
          </p:cNvPr>
          <p:cNvSpPr txBox="1"/>
          <p:nvPr/>
        </p:nvSpPr>
        <p:spPr>
          <a:xfrm rot="19549225">
            <a:off x="815854" y="3735530"/>
            <a:ext cx="7512292" cy="1107996"/>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600" b="0" i="0" u="none" strike="noStrike" kern="1200" cap="none" spc="0" normalizeH="0" baseline="0" noProof="0" dirty="0">
                <a:ln>
                  <a:noFill/>
                </a:ln>
                <a:solidFill>
                  <a:prstClr val="black">
                    <a:alpha val="15000"/>
                  </a:prstClr>
                </a:solidFill>
                <a:effectLst/>
                <a:uLnTx/>
                <a:uFillTx/>
                <a:latin typeface="Segoe UI" panose="020B0502040204020203" pitchFamily="34" charset="0"/>
                <a:ea typeface="+mn-ea"/>
                <a:cs typeface="Segoe UI" panose="020B0502040204020203" pitchFamily="34" charset="0"/>
              </a:rPr>
              <a:t>YT Trend Trackers</a:t>
            </a:r>
            <a:endParaRPr kumimoji="0" lang="en-IN" sz="6600" b="0" i="0" u="none" strike="noStrike" kern="1200" cap="none" spc="0" normalizeH="0" baseline="0" noProof="0" dirty="0">
              <a:ln>
                <a:noFill/>
              </a:ln>
              <a:solidFill>
                <a:prstClr val="black">
                  <a:alpha val="15000"/>
                </a:prstClr>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413706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494504"/>
            <a:ext cx="8229600" cy="2126226"/>
          </a:xfrm>
        </p:spPr>
        <p:txBody>
          <a:bodyPr/>
          <a:lstStyle/>
          <a:p>
            <a:r>
              <a:rPr sz="1800" dirty="0">
                <a:solidFill>
                  <a:srgbClr val="323232"/>
                </a:solidFill>
              </a:rPr>
              <a:t>• Strong relationship between Views &amp; Likes</a:t>
            </a:r>
            <a:r>
              <a:rPr lang="en-IN" sz="1800" dirty="0">
                <a:solidFill>
                  <a:srgbClr val="323232"/>
                </a:solidFill>
              </a:rPr>
              <a:t> and Music category show the highest relationship and Autos &amp; Vehicles show poor relationship.</a:t>
            </a:r>
            <a:endParaRPr sz="1800" dirty="0">
              <a:solidFill>
                <a:srgbClr val="323232"/>
              </a:solidFill>
            </a:endParaRPr>
          </a:p>
          <a:p>
            <a:r>
              <a:rPr sz="1800" dirty="0">
                <a:solidFill>
                  <a:srgbClr val="323232"/>
                </a:solidFill>
              </a:rPr>
              <a:t>• Science &amp; Tech, Gaming show highest correlations</a:t>
            </a:r>
            <a:r>
              <a:rPr lang="en-IN" sz="1800" dirty="0">
                <a:solidFill>
                  <a:srgbClr val="323232"/>
                </a:solidFill>
              </a:rPr>
              <a:t> and Autos &amp; Vehicles and News &amp; politics show the lowest correlation. </a:t>
            </a:r>
            <a:endParaRPr sz="1800" dirty="0">
              <a:solidFill>
                <a:srgbClr val="323232"/>
              </a:solidFill>
            </a:endParaRPr>
          </a:p>
          <a:p>
            <a:r>
              <a:rPr sz="1800" dirty="0">
                <a:solidFill>
                  <a:srgbClr val="323232"/>
                </a:solidFill>
              </a:rPr>
              <a:t>•</a:t>
            </a:r>
            <a:r>
              <a:rPr lang="en-IN" sz="1800" dirty="0">
                <a:solidFill>
                  <a:srgbClr val="323232"/>
                </a:solidFill>
              </a:rPr>
              <a:t> At last show the total categorical performs across the all Numerical and matrix columns. </a:t>
            </a:r>
            <a:endParaRPr sz="1800" dirty="0">
              <a:solidFill>
                <a:srgbClr val="323232"/>
              </a:solidFill>
            </a:endParaRPr>
          </a:p>
        </p:txBody>
      </p:sp>
      <p:sp>
        <p:nvSpPr>
          <p:cNvPr id="4" name="Rectangle: Diagonal Corners Rounded 3">
            <a:extLst>
              <a:ext uri="{FF2B5EF4-FFF2-40B4-BE49-F238E27FC236}">
                <a16:creationId xmlns:a16="http://schemas.microsoft.com/office/drawing/2014/main" id="{8E09B681-C569-BC69-E585-E27978FEE011}"/>
              </a:ext>
            </a:extLst>
          </p:cNvPr>
          <p:cNvSpPr/>
          <p:nvPr/>
        </p:nvSpPr>
        <p:spPr>
          <a:xfrm>
            <a:off x="1" y="0"/>
            <a:ext cx="9143999" cy="1168810"/>
          </a:xfrm>
          <a:prstGeom prst="round2Diag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sz="3600" dirty="0">
                <a:solidFill>
                  <a:schemeClr val="bg1"/>
                </a:solidFill>
              </a:rPr>
              <a:t>Correlation &amp; Relationship Insights</a:t>
            </a:r>
          </a:p>
        </p:txBody>
      </p:sp>
      <p:pic>
        <p:nvPicPr>
          <p:cNvPr id="8" name="Picture 7">
            <a:extLst>
              <a:ext uri="{FF2B5EF4-FFF2-40B4-BE49-F238E27FC236}">
                <a16:creationId xmlns:a16="http://schemas.microsoft.com/office/drawing/2014/main" id="{9BD41348-66B6-D3A4-D96A-9D8553BDE3BB}"/>
              </a:ext>
            </a:extLst>
          </p:cNvPr>
          <p:cNvPicPr>
            <a:picLocks noChangeAspect="1"/>
          </p:cNvPicPr>
          <p:nvPr/>
        </p:nvPicPr>
        <p:blipFill>
          <a:blip r:embed="rId3"/>
          <a:stretch>
            <a:fillRect/>
          </a:stretch>
        </p:blipFill>
        <p:spPr>
          <a:xfrm>
            <a:off x="98323" y="3429000"/>
            <a:ext cx="8858864" cy="3429000"/>
          </a:xfrm>
          <a:prstGeom prst="rect">
            <a:avLst/>
          </a:prstGeom>
        </p:spPr>
      </p:pic>
      <p:sp>
        <p:nvSpPr>
          <p:cNvPr id="5" name="TextBox 4">
            <a:extLst>
              <a:ext uri="{FF2B5EF4-FFF2-40B4-BE49-F238E27FC236}">
                <a16:creationId xmlns:a16="http://schemas.microsoft.com/office/drawing/2014/main" id="{9F7B2E40-C445-997B-E160-DC6D0EDA8383}"/>
              </a:ext>
            </a:extLst>
          </p:cNvPr>
          <p:cNvSpPr txBox="1"/>
          <p:nvPr/>
        </p:nvSpPr>
        <p:spPr>
          <a:xfrm rot="18845154">
            <a:off x="493732" y="3126821"/>
            <a:ext cx="8068046" cy="1107996"/>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600" b="0" i="0" u="none" strike="noStrike" kern="1200" cap="none" spc="0" normalizeH="0" baseline="0" noProof="0" dirty="0">
                <a:ln>
                  <a:noFill/>
                </a:ln>
                <a:solidFill>
                  <a:prstClr val="black">
                    <a:alpha val="15000"/>
                  </a:prstClr>
                </a:solidFill>
                <a:effectLst/>
                <a:uLnTx/>
                <a:uFillTx/>
                <a:latin typeface="Segoe UI" panose="020B0502040204020203" pitchFamily="34" charset="0"/>
                <a:ea typeface="+mn-ea"/>
                <a:cs typeface="Segoe UI" panose="020B0502040204020203" pitchFamily="34" charset="0"/>
              </a:rPr>
              <a:t>YT Trend Trackers</a:t>
            </a:r>
            <a:endParaRPr kumimoji="0" lang="en-IN" sz="6600" b="0" i="0" u="none" strike="noStrike" kern="1200" cap="none" spc="0" normalizeH="0" baseline="0" noProof="0" dirty="0">
              <a:ln>
                <a:noFill/>
              </a:ln>
              <a:solidFill>
                <a:prstClr val="black">
                  <a:alpha val="15000"/>
                </a:prstClr>
              </a:solidFill>
              <a:effectLst/>
              <a:uLnTx/>
              <a:uFillTx/>
              <a:latin typeface="Segoe UI" panose="020B0502040204020203" pitchFamily="34" charset="0"/>
              <a:ea typeface="+mn-ea"/>
              <a:cs typeface="Segoe UI" panose="020B0502040204020203"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75303" y="1462549"/>
            <a:ext cx="8563897" cy="4987412"/>
          </a:xfrm>
        </p:spPr>
        <p:txBody>
          <a:bodyPr>
            <a:normAutofit/>
          </a:bodyPr>
          <a:lstStyle/>
          <a:p>
            <a:r>
              <a:rPr lang="en-IN" sz="1800" dirty="0">
                <a:solidFill>
                  <a:srgbClr val="323232"/>
                </a:solidFill>
              </a:rPr>
              <a:t>• </a:t>
            </a:r>
            <a:r>
              <a:rPr lang="en-US" sz="1800" dirty="0">
                <a:solidFill>
                  <a:srgbClr val="323232"/>
                </a:solidFill>
              </a:rPr>
              <a:t>The Entertainment category dominates the “Total Views by Category” chart. However, in terms of the correlation between views and likes, it records relatively low engagement, indicating that high visibility does not necessarily translate to stronger audience interaction.</a:t>
            </a:r>
          </a:p>
          <a:p>
            <a:r>
              <a:rPr lang="en-IN" sz="1800" dirty="0">
                <a:solidFill>
                  <a:srgbClr val="323232"/>
                </a:solidFill>
              </a:rPr>
              <a:t>• </a:t>
            </a:r>
            <a:r>
              <a:rPr lang="en-US" sz="1800" dirty="0">
                <a:solidFill>
                  <a:srgbClr val="323232"/>
                </a:solidFill>
              </a:rPr>
              <a:t>Science &amp; Technology and Pets &amp; Animals categories have lower total views but exhibit a high correlation between views and engagement metrics (likes and comments). This suggests that smaller categories attract more loyal and active audiences.</a:t>
            </a:r>
          </a:p>
          <a:p>
            <a:r>
              <a:rPr lang="en-IN" sz="1800" dirty="0">
                <a:solidFill>
                  <a:srgbClr val="323232"/>
                </a:solidFill>
              </a:rPr>
              <a:t>• </a:t>
            </a:r>
            <a:r>
              <a:rPr lang="en-US" sz="1800" dirty="0">
                <a:solidFill>
                  <a:srgbClr val="323232"/>
                </a:solidFill>
              </a:rPr>
              <a:t>India has emerged as the largest YouTube market, with the highest number of trending videos and content creators. This highlights India’s massive user base and creator community driving platform activity.</a:t>
            </a:r>
          </a:p>
          <a:p>
            <a:r>
              <a:rPr lang="en-IN" sz="1800" dirty="0">
                <a:solidFill>
                  <a:srgbClr val="323232"/>
                </a:solidFill>
              </a:rPr>
              <a:t>• </a:t>
            </a:r>
            <a:r>
              <a:rPr lang="en-US" sz="1800" dirty="0">
                <a:solidFill>
                  <a:srgbClr val="323232"/>
                </a:solidFill>
              </a:rPr>
              <a:t>The time period between 8 PM and 1 AM shows the highest user activity on YouTube, making it the optimal time for advertisements and promotional campaigns.</a:t>
            </a:r>
          </a:p>
          <a:p>
            <a:r>
              <a:rPr lang="en-IN" sz="1800" dirty="0">
                <a:solidFill>
                  <a:srgbClr val="323232"/>
                </a:solidFill>
              </a:rPr>
              <a:t>• </a:t>
            </a:r>
            <a:r>
              <a:rPr lang="en-US" sz="1800" dirty="0">
                <a:solidFill>
                  <a:srgbClr val="323232"/>
                </a:solidFill>
              </a:rPr>
              <a:t>There is an inverse relationship between the total views recorded each month and the number of videos uploaded—indicating that more uploads do not always guarantee higher overall viewership</a:t>
            </a:r>
            <a:r>
              <a:rPr lang="en-US" sz="1800" dirty="0"/>
              <a:t>.</a:t>
            </a:r>
          </a:p>
          <a:p>
            <a:pPr marL="0" indent="0">
              <a:buNone/>
            </a:pPr>
            <a:endParaRPr sz="1800" dirty="0">
              <a:solidFill>
                <a:srgbClr val="323232"/>
              </a:solidFill>
            </a:endParaRPr>
          </a:p>
        </p:txBody>
      </p:sp>
      <p:sp>
        <p:nvSpPr>
          <p:cNvPr id="4" name="Rectangle: Diagonal Corners Rounded 3">
            <a:extLst>
              <a:ext uri="{FF2B5EF4-FFF2-40B4-BE49-F238E27FC236}">
                <a16:creationId xmlns:a16="http://schemas.microsoft.com/office/drawing/2014/main" id="{4D5EA5BA-2F12-230D-26C7-583F3C1C2E6B}"/>
              </a:ext>
            </a:extLst>
          </p:cNvPr>
          <p:cNvSpPr/>
          <p:nvPr/>
        </p:nvSpPr>
        <p:spPr>
          <a:xfrm>
            <a:off x="1" y="0"/>
            <a:ext cx="9143999" cy="1168810"/>
          </a:xfrm>
          <a:prstGeom prst="round2Diag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IN" sz="3600" dirty="0">
                <a:solidFill>
                  <a:schemeClr val="bg1"/>
                </a:solidFill>
              </a:rPr>
              <a:t>Key Takeaways Insight</a:t>
            </a:r>
          </a:p>
        </p:txBody>
      </p:sp>
      <p:sp>
        <p:nvSpPr>
          <p:cNvPr id="7" name="TextBox 6">
            <a:extLst>
              <a:ext uri="{FF2B5EF4-FFF2-40B4-BE49-F238E27FC236}">
                <a16:creationId xmlns:a16="http://schemas.microsoft.com/office/drawing/2014/main" id="{8F65AF09-D2C6-3690-DC23-860B652CEC17}"/>
              </a:ext>
            </a:extLst>
          </p:cNvPr>
          <p:cNvSpPr txBox="1"/>
          <p:nvPr/>
        </p:nvSpPr>
        <p:spPr>
          <a:xfrm rot="19654877">
            <a:off x="668635" y="3096792"/>
            <a:ext cx="7777231" cy="1107996"/>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600" b="0" i="0" u="none" strike="noStrike" kern="1200" cap="none" spc="0" normalizeH="0" baseline="0" noProof="0" dirty="0">
                <a:ln>
                  <a:noFill/>
                </a:ln>
                <a:solidFill>
                  <a:prstClr val="black">
                    <a:alpha val="15000"/>
                  </a:prstClr>
                </a:solidFill>
                <a:effectLst/>
                <a:uLnTx/>
                <a:uFillTx/>
                <a:latin typeface="Segoe UI" panose="020B0502040204020203" pitchFamily="34" charset="0"/>
                <a:ea typeface="+mn-ea"/>
                <a:cs typeface="Segoe UI" panose="020B0502040204020203" pitchFamily="34" charset="0"/>
              </a:rPr>
              <a:t>YT Trend Trackers</a:t>
            </a:r>
            <a:endParaRPr kumimoji="0" lang="en-IN" sz="6600" b="0" i="0" u="none" strike="noStrike" kern="1200" cap="none" spc="0" normalizeH="0" baseline="0" noProof="0" dirty="0">
              <a:ln>
                <a:noFill/>
              </a:ln>
              <a:solidFill>
                <a:prstClr val="black">
                  <a:alpha val="15000"/>
                </a:prstClr>
              </a:solidFill>
              <a:effectLst/>
              <a:uLnTx/>
              <a:uFillTx/>
              <a:latin typeface="Segoe UI" panose="020B0502040204020203" pitchFamily="34" charset="0"/>
              <a:ea typeface="+mn-ea"/>
              <a:cs typeface="Segoe UI" panose="020B0502040204020203"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505</TotalTime>
  <Words>1103</Words>
  <Application>Microsoft Office PowerPoint</Application>
  <PresentationFormat>On-screen Show (4:3)</PresentationFormat>
  <Paragraphs>74</Paragraphs>
  <Slides>10</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Agency FB</vt:lpstr>
      <vt:lpstr>Arial</vt:lpstr>
      <vt:lpstr>Calibri</vt:lpstr>
      <vt:lpstr>Segoe UI</vt:lpstr>
      <vt:lpstr>Office Theme</vt:lpstr>
      <vt:lpstr>YouTube Data Trend &amp; Activity Analysis Project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suhail khan</cp:lastModifiedBy>
  <cp:revision>9</cp:revision>
  <dcterms:created xsi:type="dcterms:W3CDTF">2013-01-27T09:14:16Z</dcterms:created>
  <dcterms:modified xsi:type="dcterms:W3CDTF">2025-10-14T16:17:52Z</dcterms:modified>
  <cp:category/>
</cp:coreProperties>
</file>

<file path=docProps/thumbnail.jpeg>
</file>